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BF0A04"/>
    <a:srgbClr val="CC3300"/>
    <a:srgbClr val="EFE3F7"/>
    <a:srgbClr val="FCF8FD"/>
    <a:srgbClr val="DFFDFF"/>
    <a:srgbClr val="073E87"/>
    <a:srgbClr val="6699CC"/>
    <a:srgbClr val="3399CC"/>
    <a:srgbClr val="FFE4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02" autoAdjust="0"/>
    <p:restoredTop sz="98918" autoAdjust="0"/>
  </p:normalViewPr>
  <p:slideViewPr>
    <p:cSldViewPr snapToGrid="0" snapToObjects="1">
      <p:cViewPr>
        <p:scale>
          <a:sx n="90" d="100"/>
          <a:sy n="90" d="100"/>
        </p:scale>
        <p:origin x="-42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Relationship Id="rId9" Type="http://schemas.openxmlformats.org/officeDocument/2006/relationships/image" Target="../media/image2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110F-3F4E-48D9-B8AA-5D0E825AFDBA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D1D110F-3F4E-48D9-B8AA-5D0E825AFDBA}" type="datetime1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11" Type="http://schemas.openxmlformats.org/officeDocument/2006/relationships/oleObject" Target="../embeddings/oleObject4.bin"/><Relationship Id="rId5" Type="http://schemas.openxmlformats.org/officeDocument/2006/relationships/image" Target="../media/image3.wmf"/><Relationship Id="rId10" Type="http://schemas.openxmlformats.org/officeDocument/2006/relationships/oleObject" Target="../embeddings/oleObject3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6.png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11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16.wmf"/><Relationship Id="rId18" Type="http://schemas.openxmlformats.org/officeDocument/2006/relationships/oleObject" Target="../embeddings/oleObject15.bin"/><Relationship Id="rId3" Type="http://schemas.openxmlformats.org/officeDocument/2006/relationships/image" Target="../media/image6.png"/><Relationship Id="rId21" Type="http://schemas.openxmlformats.org/officeDocument/2006/relationships/image" Target="../media/image20.wmf"/><Relationship Id="rId7" Type="http://schemas.openxmlformats.org/officeDocument/2006/relationships/image" Target="../media/image13.wmf"/><Relationship Id="rId12" Type="http://schemas.openxmlformats.org/officeDocument/2006/relationships/oleObject" Target="../embeddings/oleObject12.bin"/><Relationship Id="rId17" Type="http://schemas.openxmlformats.org/officeDocument/2006/relationships/image" Target="../media/image18.wmf"/><Relationship Id="rId2" Type="http://schemas.openxmlformats.org/officeDocument/2006/relationships/slideLayout" Target="../slideLayouts/slideLayout8.xml"/><Relationship Id="rId16" Type="http://schemas.openxmlformats.org/officeDocument/2006/relationships/oleObject" Target="../embeddings/oleObject14.bin"/><Relationship Id="rId20" Type="http://schemas.openxmlformats.org/officeDocument/2006/relationships/oleObject" Target="../embeddings/oleObject16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5.wmf"/><Relationship Id="rId24" Type="http://schemas.openxmlformats.org/officeDocument/2006/relationships/image" Target="../media/image22.png"/><Relationship Id="rId5" Type="http://schemas.openxmlformats.org/officeDocument/2006/relationships/image" Target="../media/image8.png"/><Relationship Id="rId15" Type="http://schemas.openxmlformats.org/officeDocument/2006/relationships/image" Target="../media/image17.wmf"/><Relationship Id="rId23" Type="http://schemas.openxmlformats.org/officeDocument/2006/relationships/image" Target="../media/image21.wmf"/><Relationship Id="rId10" Type="http://schemas.openxmlformats.org/officeDocument/2006/relationships/oleObject" Target="../embeddings/oleObject11.bin"/><Relationship Id="rId19" Type="http://schemas.openxmlformats.org/officeDocument/2006/relationships/image" Target="../media/image19.wmf"/><Relationship Id="rId4" Type="http://schemas.openxmlformats.org/officeDocument/2006/relationships/image" Target="../media/image7.png"/><Relationship Id="rId9" Type="http://schemas.openxmlformats.org/officeDocument/2006/relationships/image" Target="../media/image14.wmf"/><Relationship Id="rId14" Type="http://schemas.openxmlformats.org/officeDocument/2006/relationships/oleObject" Target="../embeddings/oleObject13.bin"/><Relationship Id="rId22" Type="http://schemas.openxmlformats.org/officeDocument/2006/relationships/oleObject" Target="../embeddings/oleObject1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tint val="96000"/>
                <a:satMod val="130000"/>
                <a:lumMod val="50000"/>
              </a:schemeClr>
              <a:schemeClr val="bg2">
                <a:tint val="96000"/>
                <a:satMod val="114000"/>
                <a:lumMod val="114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600"/>
                    </a14:imgEffect>
                    <a14:imgEffect>
                      <a14:saturation sat="6500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3611" y="1212112"/>
            <a:ext cx="7772400" cy="2049799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Mnożenie i dzielenie liczb wymiernych dodatnich</a:t>
            </a:r>
            <a:endParaRPr lang="pl-PL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/>
      </p:transition>
    </mc:Choice>
    <mc:Fallback xmlns=""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291364" y="375681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21243584">
            <a:off x="186089" y="223610"/>
            <a:ext cx="5620774" cy="6602816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 rot="21272518">
            <a:off x="921319" y="678656"/>
            <a:ext cx="3617269" cy="874954"/>
          </a:xfrm>
        </p:spPr>
        <p:txBody>
          <a:bodyPr anchor="t"/>
          <a:lstStyle/>
          <a:p>
            <a:r>
              <a:rPr lang="pl-PL" sz="2400" b="1" i="1" dirty="0">
                <a:solidFill>
                  <a:srgbClr val="C00000"/>
                </a:solidFill>
                <a:latin typeface="Times New Roman"/>
                <a:cs typeface="Times New Roman"/>
              </a:rPr>
              <a:t>Mnożenie ułamków zwykłych i dziesiętnych</a:t>
            </a:r>
            <a:endParaRPr lang="pl-PL" sz="2400" b="1" i="1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20" name="Tytuł 2"/>
          <p:cNvSpPr txBox="1">
            <a:spLocks/>
          </p:cNvSpPr>
          <p:nvPr/>
        </p:nvSpPr>
        <p:spPr>
          <a:xfrm>
            <a:off x="920956" y="1723658"/>
            <a:ext cx="3777123" cy="8749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>
                <a:solidFill>
                  <a:schemeClr val="tx2"/>
                </a:solidFill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l-PL" sz="2400" b="1" dirty="0">
                <a:solidFill>
                  <a:srgbClr val="336699"/>
                </a:solidFill>
                <a:effectLst/>
                <a:latin typeface="Times New Roman"/>
                <a:cs typeface="Times New Roman"/>
              </a:rPr>
              <a:t>Obliczenia możemy wykonać na dwa sposoby</a:t>
            </a:r>
            <a:endParaRPr lang="pl-PL" sz="2400" b="1" dirty="0">
              <a:solidFill>
                <a:srgbClr val="336699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1" name="Tytuł 2"/>
          <p:cNvSpPr txBox="1">
            <a:spLocks/>
          </p:cNvSpPr>
          <p:nvPr/>
        </p:nvSpPr>
        <p:spPr>
          <a:xfrm>
            <a:off x="1183834" y="2848990"/>
            <a:ext cx="3934605" cy="8749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>
                <a:solidFill>
                  <a:schemeClr val="tx2"/>
                </a:solidFill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pl-PL" sz="1800" b="1" dirty="0">
                <a:solidFill>
                  <a:srgbClr val="BF0A04"/>
                </a:solidFill>
                <a:effectLst/>
                <a:latin typeface="Times New Roman"/>
                <a:cs typeface="Times New Roman"/>
              </a:rPr>
              <a:t>Ułamek zwykły zamieniamy na ułamek dziesiętny (o ile to możliwe)</a:t>
            </a:r>
            <a:endParaRPr lang="pl-PL" sz="1800" b="1" dirty="0">
              <a:solidFill>
                <a:srgbClr val="BF0A04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Obi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1602935"/>
              </p:ext>
            </p:extLst>
          </p:nvPr>
        </p:nvGraphicFramePr>
        <p:xfrm>
          <a:off x="5536911" y="2722050"/>
          <a:ext cx="1208574" cy="825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Równanie" r:id="rId4" imgW="533169" imgH="393529" progId="Equation.3">
                  <p:embed/>
                </p:oleObj>
              </mc:Choice>
              <mc:Fallback>
                <p:oleObj name="Równanie" r:id="rId4" imgW="533169" imgH="393529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6911" y="2722050"/>
                        <a:ext cx="1208574" cy="8258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2" name="Obraz 51" descr="but1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47" y="2810601"/>
            <a:ext cx="591854" cy="832026"/>
          </a:xfrm>
          <a:prstGeom prst="rect">
            <a:avLst/>
          </a:prstGeom>
        </p:spPr>
      </p:pic>
      <p:pic>
        <p:nvPicPr>
          <p:cNvPr id="53" name="Obraz 52" descr="but2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47" y="3848823"/>
            <a:ext cx="591854" cy="832026"/>
          </a:xfrm>
          <a:prstGeom prst="rect">
            <a:avLst/>
          </a:prstGeom>
        </p:spPr>
      </p:pic>
      <p:sp>
        <p:nvSpPr>
          <p:cNvPr id="54" name="Tytuł 2"/>
          <p:cNvSpPr txBox="1">
            <a:spLocks/>
          </p:cNvSpPr>
          <p:nvPr/>
        </p:nvSpPr>
        <p:spPr>
          <a:xfrm>
            <a:off x="1229863" y="3891355"/>
            <a:ext cx="3934605" cy="8749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>
                <a:solidFill>
                  <a:schemeClr val="tx2"/>
                </a:solidFill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pl-PL" sz="1800" b="1" dirty="0">
                <a:solidFill>
                  <a:srgbClr val="BF0A04"/>
                </a:solidFill>
                <a:effectLst/>
                <a:latin typeface="Times New Roman"/>
                <a:cs typeface="Times New Roman"/>
              </a:rPr>
              <a:t>Zamieńmy ułamek dziesiętny na </a:t>
            </a:r>
            <a:r>
              <a:rPr lang="pl-PL" sz="1800" b="1" dirty="0" smtClean="0">
                <a:solidFill>
                  <a:srgbClr val="BF0A04"/>
                </a:solidFill>
                <a:effectLst/>
                <a:latin typeface="Times New Roman"/>
                <a:cs typeface="Times New Roman"/>
              </a:rPr>
              <a:t>zwykły: </a:t>
            </a:r>
            <a:r>
              <a:rPr lang="pl-PL" sz="1800" b="1" dirty="0">
                <a:solidFill>
                  <a:srgbClr val="BF0A04"/>
                </a:solidFill>
                <a:effectLst/>
                <a:latin typeface="Times New Roman"/>
                <a:cs typeface="Times New Roman"/>
              </a:rPr>
              <a:t>pięć dziesiątych równa się jedna druga i otrzymujemy</a:t>
            </a:r>
            <a:endParaRPr lang="pl-PL" sz="1800" b="1" dirty="0">
              <a:solidFill>
                <a:srgbClr val="BF0A04"/>
              </a:solidFill>
              <a:effectLst/>
              <a:latin typeface="Times New Roman"/>
              <a:cs typeface="Times New Roman"/>
            </a:endParaRPr>
          </a:p>
        </p:txBody>
      </p:sp>
      <p:graphicFrame>
        <p:nvGraphicFramePr>
          <p:cNvPr id="16" name="Obi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1650981"/>
              </p:ext>
            </p:extLst>
          </p:nvPr>
        </p:nvGraphicFramePr>
        <p:xfrm>
          <a:off x="6745485" y="2947973"/>
          <a:ext cx="2096358" cy="438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Równanie" r:id="rId8" imgW="901440" imgH="203040" progId="Equation.3">
                  <p:embed/>
                </p:oleObj>
              </mc:Choice>
              <mc:Fallback>
                <p:oleObj name="Równanie" r:id="rId8" imgW="901440" imgH="203040" progId="Equation.3">
                  <p:embed/>
                  <p:pic>
                    <p:nvPicPr>
                      <p:cNvPr id="0" name="Obiek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5485" y="2947973"/>
                        <a:ext cx="2096358" cy="4388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Objaśnienie w chmurce 16"/>
          <p:cNvSpPr/>
          <p:nvPr/>
        </p:nvSpPr>
        <p:spPr>
          <a:xfrm>
            <a:off x="4639693" y="146154"/>
            <a:ext cx="4369981" cy="2322230"/>
          </a:xfrm>
          <a:prstGeom prst="cloudCallout">
            <a:avLst>
              <a:gd name="adj1" fmla="val 48144"/>
              <a:gd name="adj2" fmla="val 42515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pięć dziesiątych razy </a:t>
            </a:r>
          </a:p>
          <a:p>
            <a:pPr algn="ctr"/>
            <a:r>
              <a:rPr lang="pl-PL" dirty="0" smtClean="0"/>
              <a:t>pięć dziesiątych </a:t>
            </a:r>
          </a:p>
          <a:p>
            <a:pPr algn="ctr"/>
            <a:r>
              <a:rPr lang="pl-PL" dirty="0" smtClean="0"/>
              <a:t>równa się </a:t>
            </a:r>
          </a:p>
          <a:p>
            <a:pPr algn="ctr"/>
            <a:r>
              <a:rPr lang="pl-PL" b="1" dirty="0" smtClean="0"/>
              <a:t>dwadzieścia pięć setnych</a:t>
            </a:r>
            <a:endParaRPr lang="pl-PL" b="1" dirty="0"/>
          </a:p>
        </p:txBody>
      </p:sp>
      <p:sp>
        <p:nvSpPr>
          <p:cNvPr id="18" name="Elipsa 17"/>
          <p:cNvSpPr/>
          <p:nvPr/>
        </p:nvSpPr>
        <p:spPr>
          <a:xfrm>
            <a:off x="7980605" y="2722049"/>
            <a:ext cx="914400" cy="825859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55" name="Obiek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6460099"/>
              </p:ext>
            </p:extLst>
          </p:nvPr>
        </p:nvGraphicFramePr>
        <p:xfrm>
          <a:off x="5616109" y="3978646"/>
          <a:ext cx="1208574" cy="825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Równanie" r:id="rId10" imgW="533169" imgH="393529" progId="Equation.3">
                  <p:embed/>
                </p:oleObj>
              </mc:Choice>
              <mc:Fallback>
                <p:oleObj name="Równanie" r:id="rId10" imgW="533169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6109" y="3978646"/>
                        <a:ext cx="1208574" cy="8258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iek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3602128"/>
              </p:ext>
            </p:extLst>
          </p:nvPr>
        </p:nvGraphicFramePr>
        <p:xfrm>
          <a:off x="6824684" y="4000500"/>
          <a:ext cx="1358900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Równanie" r:id="rId11" imgW="583920" imgH="393480" progId="Equation.3">
                  <p:embed/>
                </p:oleObj>
              </mc:Choice>
              <mc:Fallback>
                <p:oleObj name="Równanie" r:id="rId11" imgW="5839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4684" y="4000500"/>
                        <a:ext cx="1358900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Elipsa 56"/>
          <p:cNvSpPr/>
          <p:nvPr/>
        </p:nvSpPr>
        <p:spPr>
          <a:xfrm>
            <a:off x="7726384" y="3991937"/>
            <a:ext cx="567011" cy="857876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8" name="Objaśnienie w chmurce 57"/>
          <p:cNvSpPr/>
          <p:nvPr/>
        </p:nvSpPr>
        <p:spPr>
          <a:xfrm>
            <a:off x="2809517" y="4766309"/>
            <a:ext cx="4167002" cy="1973891"/>
          </a:xfrm>
          <a:prstGeom prst="cloudCallout">
            <a:avLst>
              <a:gd name="adj1" fmla="val -76885"/>
              <a:gd name="adj2" fmla="val -22663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Pamiętaj , wybieraj zawsze dogodny dla siebie sposób liczenia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1680487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1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1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1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6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6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15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405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7050"/>
                            </p:stCondLst>
                            <p:childTnLst>
                              <p:par>
                                <p:cTn id="51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55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21" grpId="0"/>
      <p:bldP spid="54" grpId="0"/>
      <p:bldP spid="17" grpId="0" animBg="1"/>
      <p:bldP spid="18" grpId="0" animBg="1"/>
      <p:bldP spid="57" grpId="0" animBg="1"/>
      <p:bldP spid="5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-286625" y="409838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>
            <a:off x="-519490" y="246500"/>
            <a:ext cx="5620774" cy="6602816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82262" y="712813"/>
            <a:ext cx="3617269" cy="874954"/>
          </a:xfrm>
        </p:spPr>
        <p:txBody>
          <a:bodyPr anchor="t"/>
          <a:lstStyle/>
          <a:p>
            <a:r>
              <a:rPr lang="pl-PL" sz="2400" b="1" i="1" dirty="0">
                <a:solidFill>
                  <a:srgbClr val="C00000"/>
                </a:solidFill>
                <a:latin typeface="Times New Roman"/>
                <a:cs typeface="Times New Roman"/>
              </a:rPr>
              <a:t>Mnożenie ułamków zwykłych i dziesiętnych</a:t>
            </a:r>
            <a:endParaRPr lang="pl-PL" sz="2400" b="1" i="1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20" name="Tytuł 2"/>
          <p:cNvSpPr txBox="1">
            <a:spLocks/>
          </p:cNvSpPr>
          <p:nvPr/>
        </p:nvSpPr>
        <p:spPr>
          <a:xfrm>
            <a:off x="404038" y="1937297"/>
            <a:ext cx="3777123" cy="8749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>
                <a:solidFill>
                  <a:schemeClr val="tx2"/>
                </a:solidFill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pl-PL" sz="1800" dirty="0">
                <a:solidFill>
                  <a:srgbClr val="336699"/>
                </a:solidFill>
                <a:effectLst/>
              </a:rPr>
              <a:t>Wykonajmy</a:t>
            </a:r>
            <a:r>
              <a:rPr lang="pl-PL" sz="1800" dirty="0" smtClean="0">
                <a:solidFill>
                  <a:srgbClr val="336699"/>
                </a:solidFill>
                <a:effectLst/>
              </a:rPr>
              <a:t> </a:t>
            </a:r>
            <a:r>
              <a:rPr lang="pl-PL" sz="1800" dirty="0">
                <a:solidFill>
                  <a:srgbClr val="336699"/>
                </a:solidFill>
                <a:effectLst/>
              </a:rPr>
              <a:t>mnożenie jedna trzecia razy </a:t>
            </a:r>
            <a:r>
              <a:rPr lang="pl-PL" sz="1800" dirty="0" smtClean="0">
                <a:solidFill>
                  <a:srgbClr val="336699"/>
                </a:solidFill>
                <a:effectLst/>
              </a:rPr>
              <a:t>jeden </a:t>
            </a:r>
            <a:r>
              <a:rPr lang="pl-PL" sz="1800" dirty="0">
                <a:solidFill>
                  <a:srgbClr val="336699"/>
                </a:solidFill>
                <a:effectLst/>
              </a:rPr>
              <a:t>i dwie dziesiąte</a:t>
            </a:r>
            <a:endParaRPr lang="pl-PL" sz="1800" b="1" dirty="0">
              <a:solidFill>
                <a:srgbClr val="336699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Obi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5309855"/>
              </p:ext>
            </p:extLst>
          </p:nvPr>
        </p:nvGraphicFramePr>
        <p:xfrm>
          <a:off x="4614170" y="2634231"/>
          <a:ext cx="1361645" cy="10014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Równanie" r:id="rId4" imgW="495000" imgH="393480" progId="Equation.3">
                  <p:embed/>
                </p:oleObj>
              </mc:Choice>
              <mc:Fallback>
                <p:oleObj name="Równanie" r:id="rId4" imgW="495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4170" y="2634231"/>
                        <a:ext cx="1361645" cy="10014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Objaśnienie w chmurce 16"/>
          <p:cNvSpPr/>
          <p:nvPr/>
        </p:nvSpPr>
        <p:spPr>
          <a:xfrm>
            <a:off x="3898694" y="76264"/>
            <a:ext cx="4369981" cy="2156573"/>
          </a:xfrm>
          <a:prstGeom prst="cloudCallout">
            <a:avLst>
              <a:gd name="adj1" fmla="val 49117"/>
              <a:gd name="adj2" fmla="val 5213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przed </a:t>
            </a:r>
            <a:r>
              <a:rPr lang="pl-PL" dirty="0"/>
              <a:t>wykonaniem mnożenia wygodnie jest skrócić ułamki, skracamy 3 i 12 przez 3 i otrzymujemy</a:t>
            </a:r>
            <a:endParaRPr lang="pl-PL" b="1" dirty="0"/>
          </a:p>
        </p:txBody>
      </p:sp>
      <p:sp>
        <p:nvSpPr>
          <p:cNvPr id="18" name="Elipsa 17"/>
          <p:cNvSpPr/>
          <p:nvPr/>
        </p:nvSpPr>
        <p:spPr>
          <a:xfrm>
            <a:off x="8065696" y="2635722"/>
            <a:ext cx="457200" cy="1011114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55" name="Obiek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3507859"/>
              </p:ext>
            </p:extLst>
          </p:nvPr>
        </p:nvGraphicFramePr>
        <p:xfrm>
          <a:off x="7248747" y="2635250"/>
          <a:ext cx="908050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Równanie" r:id="rId6" imgW="330120" imgH="393480" progId="Equation.3">
                  <p:embed/>
                </p:oleObj>
              </mc:Choice>
              <mc:Fallback>
                <p:oleObj name="Równanie" r:id="rId6" imgW="3301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8747" y="2635250"/>
                        <a:ext cx="908050" cy="10017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iek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4771868"/>
              </p:ext>
            </p:extLst>
          </p:nvPr>
        </p:nvGraphicFramePr>
        <p:xfrm>
          <a:off x="5938668" y="2616454"/>
          <a:ext cx="1398239" cy="10303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Równanie" r:id="rId8" imgW="495000" imgH="393480" progId="Equation.3">
                  <p:embed/>
                </p:oleObj>
              </mc:Choice>
              <mc:Fallback>
                <p:oleObj name="Równanie" r:id="rId8" imgW="495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8668" y="2616454"/>
                        <a:ext cx="1398239" cy="10303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Objaśnienie w chmurce 57"/>
          <p:cNvSpPr/>
          <p:nvPr/>
        </p:nvSpPr>
        <p:spPr>
          <a:xfrm>
            <a:off x="3898694" y="4207057"/>
            <a:ext cx="4167002" cy="1973891"/>
          </a:xfrm>
          <a:prstGeom prst="cloudCallout">
            <a:avLst>
              <a:gd name="adj1" fmla="val 32324"/>
              <a:gd name="adj2" fmla="val -68449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możemy jeszcze skrócić  4 i 10 przez 2 i otrzymujemy</a:t>
            </a:r>
            <a:endParaRPr lang="pl-PL" b="1" dirty="0"/>
          </a:p>
        </p:txBody>
      </p:sp>
      <p:sp>
        <p:nvSpPr>
          <p:cNvPr id="26" name="Tytuł 2"/>
          <p:cNvSpPr txBox="1">
            <a:spLocks/>
          </p:cNvSpPr>
          <p:nvPr/>
        </p:nvSpPr>
        <p:spPr>
          <a:xfrm>
            <a:off x="404038" y="2754479"/>
            <a:ext cx="3910992" cy="17962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>
                <a:solidFill>
                  <a:schemeClr val="tx2"/>
                </a:solidFill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pl-PL" sz="1800" dirty="0" smtClean="0">
                <a:solidFill>
                  <a:srgbClr val="336699"/>
                </a:solidFill>
                <a:effectLst/>
              </a:rPr>
              <a:t>Ułamka </a:t>
            </a:r>
            <a:r>
              <a:rPr lang="pl-PL" sz="1800" b="1" dirty="0">
                <a:solidFill>
                  <a:srgbClr val="336699"/>
                </a:solidFill>
                <a:effectLst/>
              </a:rPr>
              <a:t>jedna trzecia </a:t>
            </a:r>
            <a:r>
              <a:rPr lang="pl-PL" sz="1800" dirty="0" smtClean="0">
                <a:solidFill>
                  <a:srgbClr val="336699"/>
                </a:solidFill>
                <a:effectLst/>
              </a:rPr>
              <a:t>nie </a:t>
            </a:r>
            <a:r>
              <a:rPr lang="pl-PL" sz="1800" dirty="0">
                <a:solidFill>
                  <a:srgbClr val="336699"/>
                </a:solidFill>
                <a:effectLst/>
              </a:rPr>
              <a:t>da się zamienić na ułamek dziesiętny skończony</a:t>
            </a:r>
            <a:r>
              <a:rPr lang="pl-PL" sz="1800" dirty="0" smtClean="0">
                <a:solidFill>
                  <a:srgbClr val="336699"/>
                </a:solidFill>
                <a:effectLst/>
              </a:rPr>
              <a:t>, dlatego zamieniamy </a:t>
            </a:r>
            <a:r>
              <a:rPr lang="pl-PL" sz="1800" dirty="0">
                <a:solidFill>
                  <a:srgbClr val="336699"/>
                </a:solidFill>
                <a:effectLst/>
              </a:rPr>
              <a:t>ułamek dziesiętny na zwykły i otrzymujemy dwanaście </a:t>
            </a:r>
            <a:r>
              <a:rPr lang="pl-PL" sz="1800" dirty="0" smtClean="0">
                <a:solidFill>
                  <a:srgbClr val="336699"/>
                </a:solidFill>
                <a:effectLst/>
              </a:rPr>
              <a:t>dziesiątych </a:t>
            </a:r>
            <a:endParaRPr lang="pl-PL" sz="1800" b="1" dirty="0">
              <a:solidFill>
                <a:srgbClr val="336699"/>
              </a:solidFill>
              <a:effectLst/>
              <a:latin typeface="Times New Roman"/>
              <a:cs typeface="Times New Roman"/>
            </a:endParaRPr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9622308"/>
              </p:ext>
            </p:extLst>
          </p:nvPr>
        </p:nvGraphicFramePr>
        <p:xfrm>
          <a:off x="8103796" y="2634231"/>
          <a:ext cx="419100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Równanie" r:id="rId10" imgW="152280" imgH="393480" progId="Equation.3">
                  <p:embed/>
                </p:oleObj>
              </mc:Choice>
              <mc:Fallback>
                <p:oleObj name="Równanie" r:id="rId10" imgW="152280" imgH="393480" progId="Equation.3">
                  <p:embed/>
                  <p:pic>
                    <p:nvPicPr>
                      <p:cNvPr id="0" name="Obiek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3796" y="2634231"/>
                        <a:ext cx="419100" cy="1001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Łącznik prostoliniowy 9"/>
          <p:cNvCxnSpPr/>
          <p:nvPr/>
        </p:nvCxnSpPr>
        <p:spPr>
          <a:xfrm flipV="1">
            <a:off x="5938668" y="3306726"/>
            <a:ext cx="320859" cy="24118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Łącznik prostoliniowy 29"/>
          <p:cNvCxnSpPr/>
          <p:nvPr/>
        </p:nvCxnSpPr>
        <p:spPr>
          <a:xfrm flipV="1">
            <a:off x="6519420" y="2754479"/>
            <a:ext cx="317315" cy="24118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pole tekstowe 14"/>
          <p:cNvSpPr txBox="1"/>
          <p:nvPr/>
        </p:nvSpPr>
        <p:spPr>
          <a:xfrm>
            <a:off x="5687233" y="345229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1</a:t>
            </a:r>
            <a:endParaRPr lang="pl-PL" dirty="0"/>
          </a:p>
        </p:txBody>
      </p:sp>
      <p:sp>
        <p:nvSpPr>
          <p:cNvPr id="34" name="pole tekstowe 33"/>
          <p:cNvSpPr txBox="1"/>
          <p:nvPr/>
        </p:nvSpPr>
        <p:spPr>
          <a:xfrm>
            <a:off x="6581044" y="237477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4</a:t>
            </a:r>
            <a:endParaRPr lang="pl-PL" dirty="0"/>
          </a:p>
        </p:txBody>
      </p:sp>
      <p:cxnSp>
        <p:nvCxnSpPr>
          <p:cNvPr id="35" name="Łącznik prostoliniowy 34"/>
          <p:cNvCxnSpPr/>
          <p:nvPr/>
        </p:nvCxnSpPr>
        <p:spPr>
          <a:xfrm flipV="1">
            <a:off x="7336907" y="2754479"/>
            <a:ext cx="320859" cy="24118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Łącznik prostoliniowy 35"/>
          <p:cNvCxnSpPr/>
          <p:nvPr/>
        </p:nvCxnSpPr>
        <p:spPr>
          <a:xfrm flipV="1">
            <a:off x="7333857" y="3292727"/>
            <a:ext cx="320859" cy="24118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pole tekstowe 36"/>
          <p:cNvSpPr txBox="1"/>
          <p:nvPr/>
        </p:nvSpPr>
        <p:spPr>
          <a:xfrm>
            <a:off x="7194204" y="251299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2</a:t>
            </a:r>
            <a:endParaRPr lang="pl-PL" dirty="0"/>
          </a:p>
        </p:txBody>
      </p:sp>
      <p:sp>
        <p:nvSpPr>
          <p:cNvPr id="38" name="pole tekstowe 37"/>
          <p:cNvSpPr txBox="1"/>
          <p:nvPr/>
        </p:nvSpPr>
        <p:spPr>
          <a:xfrm>
            <a:off x="7095393" y="329271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5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045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4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4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34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4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9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8400"/>
                            </p:stCondLst>
                            <p:childTnLst>
                              <p:par>
                                <p:cTn id="7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17" grpId="0" animBg="1"/>
      <p:bldP spid="18" grpId="0" animBg="1"/>
      <p:bldP spid="58" grpId="0" animBg="1"/>
      <p:bldP spid="26" grpId="0"/>
      <p:bldP spid="15" grpId="0"/>
      <p:bldP spid="34" grpId="0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59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770"/>
          <a:stretch/>
        </p:blipFill>
        <p:spPr>
          <a:xfrm rot="20490190">
            <a:off x="291364" y="375681"/>
            <a:ext cx="5620774" cy="6668051"/>
          </a:xfrm>
          <a:prstGeom prst="rect">
            <a:avLst/>
          </a:prstGeom>
        </p:spPr>
      </p:pic>
      <p:pic>
        <p:nvPicPr>
          <p:cNvPr id="59" name="Obraz 58" descr="blank-paper-transparent-png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2"/>
          <a:stretch/>
        </p:blipFill>
        <p:spPr>
          <a:xfrm rot="5400000">
            <a:off x="3117265" y="692669"/>
            <a:ext cx="5620774" cy="6602816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 rot="21272518">
            <a:off x="707451" y="1146241"/>
            <a:ext cx="3617269" cy="874954"/>
          </a:xfrm>
        </p:spPr>
        <p:txBody>
          <a:bodyPr anchor="t"/>
          <a:lstStyle/>
          <a:p>
            <a:r>
              <a:rPr lang="pl-PL" sz="24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Wykonaj działania</a:t>
            </a:r>
            <a:endParaRPr lang="pl-PL" sz="2400" b="1" i="1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5060" y="28707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52" name="Obraz 51" descr="but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39" y="2407694"/>
            <a:ext cx="591854" cy="832026"/>
          </a:xfrm>
          <a:prstGeom prst="rect">
            <a:avLst/>
          </a:prstGeom>
        </p:spPr>
      </p:pic>
      <p:pic>
        <p:nvPicPr>
          <p:cNvPr id="53" name="Obraz 52" descr="but2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39" y="3578064"/>
            <a:ext cx="591854" cy="832026"/>
          </a:xfrm>
          <a:prstGeom prst="rect">
            <a:avLst/>
          </a:prstGeom>
        </p:spPr>
      </p:pic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3400357"/>
              </p:ext>
            </p:extLst>
          </p:nvPr>
        </p:nvGraphicFramePr>
        <p:xfrm>
          <a:off x="1343945" y="2306934"/>
          <a:ext cx="1387804" cy="932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3" name="Równanie" r:id="rId6" imgW="545863" imgH="393529" progId="Equation.3">
                  <p:embed/>
                </p:oleObj>
              </mc:Choice>
              <mc:Fallback>
                <p:oleObj name="Równanie" r:id="rId6" imgW="545863" imgH="393529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3945" y="2306934"/>
                        <a:ext cx="1387804" cy="9327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7963441"/>
              </p:ext>
            </p:extLst>
          </p:nvPr>
        </p:nvGraphicFramePr>
        <p:xfrm>
          <a:off x="1730710" y="4657725"/>
          <a:ext cx="1001039" cy="932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4" name="Równanie" r:id="rId8" imgW="393529" imgH="393529" progId="Equation.3">
                  <p:embed/>
                </p:oleObj>
              </mc:Choice>
              <mc:Fallback>
                <p:oleObj name="Równanie" r:id="rId8" imgW="393529" imgH="393529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0710" y="4657725"/>
                        <a:ext cx="1001039" cy="9327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i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4032444"/>
              </p:ext>
            </p:extLst>
          </p:nvPr>
        </p:nvGraphicFramePr>
        <p:xfrm>
          <a:off x="1602454" y="3451816"/>
          <a:ext cx="1023790" cy="932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5" name="Równanie" r:id="rId10" imgW="406048" imgH="393359" progId="Equation.3">
                  <p:embed/>
                </p:oleObj>
              </mc:Choice>
              <mc:Fallback>
                <p:oleObj name="Równanie" r:id="rId10" imgW="406048" imgH="393359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2454" y="3451816"/>
                        <a:ext cx="1023790" cy="9327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i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8341699"/>
              </p:ext>
            </p:extLst>
          </p:nvPr>
        </p:nvGraphicFramePr>
        <p:xfrm>
          <a:off x="7099306" y="3451816"/>
          <a:ext cx="1183046" cy="932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6" name="Równanie" r:id="rId12" imgW="469696" imgH="393529" progId="Equation.3">
                  <p:embed/>
                </p:oleObj>
              </mc:Choice>
              <mc:Fallback>
                <p:oleObj name="Równanie" r:id="rId12" imgW="469696" imgH="393529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9306" y="3451816"/>
                        <a:ext cx="1183046" cy="9327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i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7681028"/>
              </p:ext>
            </p:extLst>
          </p:nvPr>
        </p:nvGraphicFramePr>
        <p:xfrm>
          <a:off x="7053805" y="2306934"/>
          <a:ext cx="1228547" cy="932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7" name="Równanie" r:id="rId14" imgW="482391" imgH="393529" progId="Equation.3">
                  <p:embed/>
                </p:oleObj>
              </mc:Choice>
              <mc:Fallback>
                <p:oleObj name="Równanie" r:id="rId14" imgW="482391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53805" y="2306934"/>
                        <a:ext cx="1228547" cy="9327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i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9214072"/>
              </p:ext>
            </p:extLst>
          </p:nvPr>
        </p:nvGraphicFramePr>
        <p:xfrm>
          <a:off x="4358131" y="2306934"/>
          <a:ext cx="1069291" cy="932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8" name="Równanie" r:id="rId16" imgW="418918" imgH="393529" progId="Equation.3">
                  <p:embed/>
                </p:oleObj>
              </mc:Choice>
              <mc:Fallback>
                <p:oleObj name="Równanie" r:id="rId16" imgW="418918" imgH="39352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8131" y="2306934"/>
                        <a:ext cx="1069291" cy="9327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i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7675191"/>
              </p:ext>
            </p:extLst>
          </p:nvPr>
        </p:nvGraphicFramePr>
        <p:xfrm>
          <a:off x="7099306" y="4657725"/>
          <a:ext cx="1001039" cy="932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" name="Równanie" r:id="rId18" imgW="393529" imgH="393529" progId="Equation.3">
                  <p:embed/>
                </p:oleObj>
              </mc:Choice>
              <mc:Fallback>
                <p:oleObj name="Równanie" r:id="rId18" imgW="393529" imgH="393529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9306" y="4657725"/>
                        <a:ext cx="1001039" cy="9327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iek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95671"/>
              </p:ext>
            </p:extLst>
          </p:nvPr>
        </p:nvGraphicFramePr>
        <p:xfrm>
          <a:off x="4141997" y="4657725"/>
          <a:ext cx="1547060" cy="932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" name="Równanie" r:id="rId20" imgW="609336" imgH="393529" progId="Equation.3">
                  <p:embed/>
                </p:oleObj>
              </mc:Choice>
              <mc:Fallback>
                <p:oleObj name="Równanie" r:id="rId20" imgW="609336" imgH="39352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1997" y="4657725"/>
                        <a:ext cx="1547060" cy="9327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iek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9019300"/>
              </p:ext>
            </p:extLst>
          </p:nvPr>
        </p:nvGraphicFramePr>
        <p:xfrm>
          <a:off x="4180248" y="3451816"/>
          <a:ext cx="1365053" cy="932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1" name="Równanie" r:id="rId22" imgW="533169" imgH="393529" progId="Equation.3">
                  <p:embed/>
                </p:oleObj>
              </mc:Choice>
              <mc:Fallback>
                <p:oleObj name="Równanie" r:id="rId22" imgW="533169" imgH="393529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0248" y="3451816"/>
                        <a:ext cx="1365053" cy="9327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3" name="Obraz 42" descr="but3.png"/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39" y="4758485"/>
            <a:ext cx="591854" cy="832026"/>
          </a:xfrm>
          <a:prstGeom prst="rect">
            <a:avLst/>
          </a:prstGeom>
        </p:spPr>
      </p:pic>
      <p:cxnSp>
        <p:nvCxnSpPr>
          <p:cNvPr id="35" name="Łącznik prostoliniowy 34"/>
          <p:cNvCxnSpPr/>
          <p:nvPr/>
        </p:nvCxnSpPr>
        <p:spPr>
          <a:xfrm>
            <a:off x="3413051" y="2306934"/>
            <a:ext cx="0" cy="3519708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Łącznik prostoliniowy 45"/>
          <p:cNvCxnSpPr/>
          <p:nvPr/>
        </p:nvCxnSpPr>
        <p:spPr>
          <a:xfrm>
            <a:off x="6237767" y="2306934"/>
            <a:ext cx="0" cy="3519708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665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75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5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ierownictwo">
  <a:themeElements>
    <a:clrScheme name="Niestandardowy 1">
      <a:dk1>
        <a:sysClr val="windowText" lastClr="000000"/>
      </a:dk1>
      <a:lt1>
        <a:sysClr val="window" lastClr="FFFFFF"/>
      </a:lt1>
      <a:dk2>
        <a:srgbClr val="874296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874296"/>
      </a:accent5>
      <a:accent6>
        <a:srgbClr val="FA8D3D"/>
      </a:accent6>
      <a:hlink>
        <a:srgbClr val="FFDE66"/>
      </a:hlink>
      <a:folHlink>
        <a:srgbClr val="D490C5"/>
      </a:folHlink>
    </a:clrScheme>
    <a:fontScheme name="Kierownictw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ierownictw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849</TotalTime>
  <Words>132</Words>
  <Application>Microsoft Office PowerPoint</Application>
  <PresentationFormat>Pokaz na ekranie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6" baseType="lpstr">
      <vt:lpstr>Kierownictwo</vt:lpstr>
      <vt:lpstr>Microsoft Equation 3.0</vt:lpstr>
      <vt:lpstr>Mnożenie i dzielenie liczb wymiernych dodatnich</vt:lpstr>
      <vt:lpstr>Mnożenie ułamków zwykłych i dziesiętnych</vt:lpstr>
      <vt:lpstr>Mnożenie ułamków zwykłych i dziesiętnych</vt:lpstr>
      <vt:lpstr>Wykonaj działania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Ania</cp:lastModifiedBy>
  <cp:revision>94</cp:revision>
  <dcterms:created xsi:type="dcterms:W3CDTF">2013-08-24T13:51:02Z</dcterms:created>
  <dcterms:modified xsi:type="dcterms:W3CDTF">2013-09-01T21:05:51Z</dcterms:modified>
</cp:coreProperties>
</file>